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69" r:id="rId7"/>
    <p:sldId id="270" r:id="rId8"/>
    <p:sldId id="271" r:id="rId9"/>
    <p:sldId id="272" r:id="rId10"/>
    <p:sldId id="260" r:id="rId11"/>
    <p:sldId id="275" r:id="rId12"/>
    <p:sldId id="276" r:id="rId13"/>
    <p:sldId id="278" r:id="rId14"/>
    <p:sldId id="261" r:id="rId15"/>
    <p:sldId id="274" r:id="rId16"/>
    <p:sldId id="279" r:id="rId17"/>
    <p:sldId id="280" r:id="rId18"/>
    <p:sldId id="277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6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0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6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4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8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7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8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2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7F952-2BD1-4C82-AEA3-50DA19D5940D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5BFC-536B-4DB3-9CD3-9E4D4740C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en-us/excel-help/create-or-delete-a-pivottable-or-pivotchart-report-HP010342375.aspx" TargetMode="External"/><Relationship Id="rId2" Type="http://schemas.openxmlformats.org/officeDocument/2006/relationships/hyperlink" Target="http://www.dummies.com/how-to/content/the-essentials-of-excel-2010-pivot-tables-and-piv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MGILHiLqr0" TargetMode="External"/><Relationship Id="rId4" Type="http://schemas.openxmlformats.org/officeDocument/2006/relationships/hyperlink" Target="https://www.youtube.com/watch?v=l0a0dCgFA5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Pivot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Need HW </a:t>
            </a:r>
            <a:r>
              <a:rPr lang="en-US" dirty="0" smtClean="0">
                <a:solidFill>
                  <a:srgbClr val="FF0000"/>
                </a:solidFill>
              </a:rPr>
              <a:t>and exam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86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Instead of clicking the boxes by the field names, you can drag them to the boxes at the bottom</a:t>
            </a:r>
          </a:p>
          <a:p>
            <a:pPr lvl="1"/>
            <a:r>
              <a:rPr lang="en-US" dirty="0" smtClean="0"/>
              <a:t>See pivot 2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5011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field settings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Pivot 3 shows how many hours I taught each term.</a:t>
            </a:r>
          </a:p>
          <a:p>
            <a:r>
              <a:rPr lang="en-US" dirty="0" smtClean="0"/>
              <a:t>To see how </a:t>
            </a:r>
            <a:r>
              <a:rPr lang="en-US" dirty="0"/>
              <a:t>many </a:t>
            </a:r>
            <a:r>
              <a:rPr lang="en-US" dirty="0" smtClean="0"/>
              <a:t>courses I taught each term</a:t>
            </a:r>
            <a:endParaRPr lang="en-US" dirty="0"/>
          </a:p>
          <a:p>
            <a:pPr lvl="0"/>
            <a:r>
              <a:rPr lang="en-US" dirty="0"/>
              <a:t>Click on arrow in Values section. </a:t>
            </a:r>
          </a:p>
          <a:p>
            <a:pPr lvl="0"/>
            <a:r>
              <a:rPr lang="en-US" dirty="0"/>
              <a:t>Select Value Field Settings.  </a:t>
            </a:r>
          </a:p>
          <a:p>
            <a:pPr lvl="0"/>
            <a:r>
              <a:rPr lang="en-US" dirty="0"/>
              <a:t>Choose </a:t>
            </a:r>
            <a:r>
              <a:rPr lang="en-US" dirty="0" smtClean="0"/>
              <a:t>Count to count the number of entries.</a:t>
            </a:r>
          </a:p>
          <a:p>
            <a:pPr lvl="0"/>
            <a:r>
              <a:rPr lang="en-US" dirty="0" smtClean="0"/>
              <a:t>Could choose average, max, min, etc.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6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Subcategories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Add another row label, course. </a:t>
            </a:r>
          </a:p>
          <a:p>
            <a:pPr lvl="0"/>
            <a:r>
              <a:rPr lang="en-US" dirty="0" smtClean="0"/>
              <a:t>Drag semester below course to see the difference.</a:t>
            </a:r>
            <a:endParaRPr lang="en-US" dirty="0"/>
          </a:p>
          <a:p>
            <a:pPr lvl="0"/>
            <a:r>
              <a:rPr lang="en-US" dirty="0"/>
              <a:t>The minus next to </a:t>
            </a:r>
            <a:r>
              <a:rPr lang="en-US" dirty="0" smtClean="0"/>
              <a:t>the label </a:t>
            </a:r>
            <a:r>
              <a:rPr lang="en-US" dirty="0"/>
              <a:t>can be clicked to collapse </a:t>
            </a:r>
            <a:r>
              <a:rPr lang="en-US" dirty="0" smtClean="0"/>
              <a:t>it.  </a:t>
            </a:r>
            <a:endParaRPr lang="en-US" dirty="0"/>
          </a:p>
          <a:p>
            <a:pPr lvl="0"/>
            <a:r>
              <a:rPr lang="en-US" dirty="0"/>
              <a:t>Unclick </a:t>
            </a:r>
            <a:r>
              <a:rPr lang="en-US" dirty="0" smtClean="0"/>
              <a:t>course to delete it (or drag it back up).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66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Pivoting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</a:t>
            </a:r>
            <a:r>
              <a:rPr lang="en-US" dirty="0"/>
              <a:t>things are called Pivot Tables.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Pivot" means turn.  </a:t>
            </a:r>
            <a:endParaRPr lang="en-US" dirty="0" smtClean="0"/>
          </a:p>
          <a:p>
            <a:r>
              <a:rPr lang="en-US" dirty="0" smtClean="0"/>
              <a:t>Let's </a:t>
            </a:r>
            <a:r>
              <a:rPr lang="en-US" dirty="0"/>
              <a:t>change the axes. </a:t>
            </a:r>
            <a:r>
              <a:rPr lang="en-US" dirty="0" smtClean="0"/>
              <a:t>In pivot2 swap year and semester.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60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apply a filter to your data to only see selected items</a:t>
            </a:r>
          </a:p>
          <a:p>
            <a:pPr lvl="1"/>
            <a:r>
              <a:rPr lang="en-US" dirty="0" smtClean="0"/>
              <a:t>See pivot filter. I chose only specific classes</a:t>
            </a:r>
          </a:p>
          <a:p>
            <a:r>
              <a:rPr lang="en-US" dirty="0" smtClean="0"/>
              <a:t>You </a:t>
            </a:r>
            <a:r>
              <a:rPr lang="en-US" dirty="0"/>
              <a:t>might want to only see entries greater than or less than a certain number, or the top 10 values, </a:t>
            </a:r>
            <a:r>
              <a:rPr lang="en-US" dirty="0" smtClean="0"/>
              <a:t>etc.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060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Pivot 2 Click </a:t>
            </a:r>
            <a:r>
              <a:rPr lang="en-US" dirty="0"/>
              <a:t>on the arrow next to Row Labels and click on Value Filters. </a:t>
            </a:r>
          </a:p>
          <a:p>
            <a:pPr lvl="0"/>
            <a:r>
              <a:rPr lang="en-US" dirty="0"/>
              <a:t>Then click on </a:t>
            </a:r>
            <a:r>
              <a:rPr lang="en-US" dirty="0" smtClean="0"/>
              <a:t>&gt;=. Type 100. OK. 2014 disappears cause only 90.</a:t>
            </a:r>
            <a:endParaRPr lang="en-US" dirty="0"/>
          </a:p>
          <a:p>
            <a:pPr lvl="0"/>
            <a:r>
              <a:rPr lang="en-US" dirty="0" smtClean="0"/>
              <a:t>Instead choose Top 10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box that appears gives you the choice of picking several things. </a:t>
            </a:r>
          </a:p>
        </p:txBody>
      </p:sp>
    </p:spTree>
    <p:extLst>
      <p:ext uri="{BB962C8B-B14F-4D97-AF65-F5344CB8AC3E}">
        <p14:creationId xmlns:p14="http://schemas.microsoft.com/office/powerpoint/2010/main" val="299106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It </a:t>
            </a:r>
            <a:r>
              <a:rPr lang="en-US" dirty="0"/>
              <a:t>allows you to select how many.  </a:t>
            </a:r>
          </a:p>
          <a:p>
            <a:pPr lvl="0"/>
            <a:r>
              <a:rPr lang="en-US" dirty="0"/>
              <a:t>Select </a:t>
            </a:r>
            <a:r>
              <a:rPr lang="en-US" dirty="0" smtClean="0"/>
              <a:t>1. </a:t>
            </a:r>
            <a:endParaRPr lang="en-US" dirty="0"/>
          </a:p>
          <a:p>
            <a:pPr lvl="0"/>
            <a:r>
              <a:rPr lang="en-US" dirty="0"/>
              <a:t>Leave Items unchanged as the next choice. </a:t>
            </a:r>
            <a:endParaRPr lang="en-US" dirty="0" smtClean="0"/>
          </a:p>
          <a:p>
            <a:pPr lvl="0"/>
            <a:r>
              <a:rPr lang="en-US" dirty="0" smtClean="0"/>
              <a:t>All </a:t>
            </a:r>
            <a:r>
              <a:rPr lang="en-US" dirty="0"/>
              <a:t>we have is sum </a:t>
            </a:r>
            <a:r>
              <a:rPr lang="en-US" dirty="0" smtClean="0"/>
              <a:t>so </a:t>
            </a:r>
            <a:r>
              <a:rPr lang="en-US" dirty="0"/>
              <a:t>leave that </a:t>
            </a:r>
            <a:r>
              <a:rPr lang="en-US" dirty="0" smtClean="0"/>
              <a:t>alone. </a:t>
            </a:r>
            <a:r>
              <a:rPr lang="en-US" dirty="0"/>
              <a:t>OK. </a:t>
            </a:r>
            <a:endParaRPr lang="en-US" dirty="0" smtClean="0"/>
          </a:p>
          <a:p>
            <a:pPr lvl="0"/>
            <a:r>
              <a:rPr lang="en-US" dirty="0" smtClean="0"/>
              <a:t>Now it shows only 2 courses.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You can clear the filter so all the data shows </a:t>
            </a:r>
            <a:r>
              <a:rPr lang="en-US" dirty="0" smtClean="0"/>
              <a:t>again.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060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Create a </a:t>
            </a:r>
            <a:r>
              <a:rPr lang="en-US" b="1" dirty="0" smtClean="0"/>
              <a:t>PivotChart</a:t>
            </a:r>
            <a:endParaRPr lang="en-US" dirty="0"/>
          </a:p>
          <a:p>
            <a:pPr lvl="0"/>
            <a:r>
              <a:rPr lang="en-US" dirty="0"/>
              <a:t>Open Pivot Table Tools Options tab.  </a:t>
            </a:r>
          </a:p>
          <a:p>
            <a:pPr lvl="0"/>
            <a:r>
              <a:rPr lang="en-US" dirty="0"/>
              <a:t>Click Pivot Chart in the Tools Group. </a:t>
            </a:r>
          </a:p>
          <a:p>
            <a:pPr lvl="0"/>
            <a:r>
              <a:rPr lang="en-US" dirty="0"/>
              <a:t>Choose Clustered Column chart. Click OK. </a:t>
            </a:r>
          </a:p>
          <a:p>
            <a:pPr lvl="0"/>
            <a:r>
              <a:rPr lang="en-US" dirty="0"/>
              <a:t>Move the chart below the Pivot Table. </a:t>
            </a:r>
          </a:p>
          <a:p>
            <a:pPr lvl="0"/>
            <a:r>
              <a:rPr lang="en-US" dirty="0"/>
              <a:t>Save </a:t>
            </a:r>
            <a:r>
              <a:rPr lang="en-US" dirty="0" smtClean="0"/>
              <a:t>the workbook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3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89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hlinkClick r:id="rId2"/>
              </a:rPr>
              <a:t>http://www.dummies.com/how-to/content/the-essentials-of-excel-2010-pivot-tables-and-pivo.html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http://office.microsoft.com/en-us/excel-help/create-or-delete-a-pivottable-or-pivotchart-report-HP010342375.aspx</a:t>
            </a:r>
            <a:endParaRPr lang="en-US" dirty="0" smtClean="0"/>
          </a:p>
          <a:p>
            <a:r>
              <a:rPr lang="en-US" dirty="0" smtClean="0"/>
              <a:t> h</a:t>
            </a:r>
            <a:r>
              <a:rPr lang="en-US" dirty="0" smtClean="0">
                <a:hlinkClick r:id="rId4"/>
              </a:rPr>
              <a:t>ttps://www.youtube.com/watch?v=l0a0dCgFA5g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 don’t get the table skeleton that he gets, but I can drag and drop into boxes</a:t>
            </a:r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www.youtube.com/watch?v=qMGILHiLqr0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Put these in links on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6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pivot table gives you a way to group, summarize and compare data in a spreadsheet.</a:t>
            </a:r>
          </a:p>
          <a:p>
            <a:r>
              <a:rPr lang="en-US" dirty="0" smtClean="0"/>
              <a:t>You can do the same tasks with programming (COUNTIF and SUMIF), but they are much easier and faster with pivot tables.</a:t>
            </a:r>
          </a:p>
          <a:p>
            <a:r>
              <a:rPr lang="en-US" dirty="0" smtClean="0"/>
              <a:t>Pivot tables really shine when applied to large file, but we will work with a small 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8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Quickly summarize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/>
              <a:t>Calculate totals, averages, counts, etc. based on any numeric fields in your table</a:t>
            </a:r>
          </a:p>
          <a:p>
            <a:r>
              <a:rPr lang="en-US" dirty="0"/>
              <a:t>Make Data from table into charts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0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Your data should be in a contiguous rectangular table. (Get rid of any blank rows or columns within the data .)</a:t>
            </a:r>
          </a:p>
          <a:p>
            <a:r>
              <a:rPr lang="en-US" dirty="0" smtClean="0"/>
              <a:t>Every column should have a heading. (</a:t>
            </a:r>
            <a:r>
              <a:rPr lang="en-US" dirty="0"/>
              <a:t>If you don't have any headers at all, right-click on the row number for the top row in the data field and choose "Insert" from the pop-up menu. You can then enter headers into the new row</a:t>
            </a:r>
            <a:r>
              <a:rPr lang="en-US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4317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</a:t>
            </a:r>
            <a:r>
              <a:rPr lang="en-US" dirty="0"/>
              <a:t>your data range. (If you just select the upper left corner, and your data is </a:t>
            </a:r>
            <a:r>
              <a:rPr lang="en-US" dirty="0" smtClean="0"/>
              <a:t>contiguous and surrounded </a:t>
            </a:r>
            <a:r>
              <a:rPr lang="en-US" dirty="0"/>
              <a:t>by blank rows and columns, Excel will </a:t>
            </a:r>
            <a:r>
              <a:rPr lang="en-US" dirty="0" smtClean="0"/>
              <a:t>figure it </a:t>
            </a:r>
            <a:r>
              <a:rPr lang="en-US" dirty="0"/>
              <a:t>out</a:t>
            </a:r>
            <a:r>
              <a:rPr lang="en-US" dirty="0" smtClean="0"/>
              <a:t>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Insert the Pivot Table by going to the </a:t>
            </a:r>
            <a:r>
              <a:rPr lang="en-US" i="1" dirty="0"/>
              <a:t>Insert</a:t>
            </a:r>
            <a:r>
              <a:rPr lang="en-US" dirty="0"/>
              <a:t> tab and then clicking the </a:t>
            </a:r>
            <a:r>
              <a:rPr lang="en-US" i="1" dirty="0"/>
              <a:t>Pivot Table</a:t>
            </a:r>
            <a:r>
              <a:rPr lang="en-US" dirty="0"/>
              <a:t> icon.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8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Choose where </a:t>
            </a:r>
            <a:r>
              <a:rPr lang="en-US" dirty="0"/>
              <a:t>you want to place the pivot table. For starters, select the </a:t>
            </a:r>
            <a:r>
              <a:rPr lang="en-US" i="1" dirty="0"/>
              <a:t>New </a:t>
            </a:r>
            <a:r>
              <a:rPr lang="en-US" i="1" dirty="0" smtClean="0"/>
              <a:t>Worksheet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http://cloud.addictivetips.com/wp-content/uploads/2009/11/Pivottableconnection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3" t="29906" r="-6" b="4439"/>
          <a:stretch/>
        </p:blipFill>
        <p:spPr bwMode="auto">
          <a:xfrm>
            <a:off x="1143000" y="2667000"/>
            <a:ext cx="5410200" cy="32378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489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new worksheet will open</a:t>
            </a:r>
          </a:p>
          <a:p>
            <a:r>
              <a:rPr lang="en-US" dirty="0" smtClean="0"/>
              <a:t>You </a:t>
            </a:r>
            <a:r>
              <a:rPr lang="en-US" dirty="0"/>
              <a:t>can now generate the report from this table </a:t>
            </a:r>
            <a:endParaRPr lang="en-US" dirty="0" smtClean="0"/>
          </a:p>
          <a:p>
            <a:r>
              <a:rPr lang="en-US" dirty="0" smtClean="0"/>
              <a:t>You can </a:t>
            </a:r>
            <a:r>
              <a:rPr lang="en-US" dirty="0"/>
              <a:t>perform various operations on this table for better visualization and presentation of data. </a:t>
            </a:r>
          </a:p>
        </p:txBody>
      </p:sp>
    </p:spTree>
    <p:extLst>
      <p:ext uri="{BB962C8B-B14F-4D97-AF65-F5344CB8AC3E}">
        <p14:creationId xmlns:p14="http://schemas.microsoft.com/office/powerpoint/2010/main" val="194009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Place a check mark next to any fields you want to include on the PivotTable on the "Field List" that appears on the right side of the Excel window. </a:t>
            </a:r>
            <a:endParaRPr lang="en-US" dirty="0" smtClean="0"/>
          </a:p>
          <a:p>
            <a:pPr lvl="1"/>
            <a:r>
              <a:rPr lang="en-US" dirty="0" smtClean="0"/>
              <a:t>See pivot 1. recall: it sums by default</a:t>
            </a:r>
          </a:p>
          <a:p>
            <a:pPr marL="914400" lvl="1" indent="-514350"/>
            <a:r>
              <a:rPr lang="en-US" dirty="0" smtClean="0"/>
              <a:t>As </a:t>
            </a:r>
            <a:r>
              <a:rPr lang="en-US" dirty="0"/>
              <a:t>you add fields, Excel will automatically place them into one of the four PivotTable areas, represented by the four small boxes at the bottom of the "Field List."  </a:t>
            </a:r>
            <a:r>
              <a:rPr lang="en-US" dirty="0" smtClean="0"/>
              <a:t>(next slide)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2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Column </a:t>
            </a:r>
            <a:r>
              <a:rPr lang="en-US" sz="2400" b="1" dirty="0"/>
              <a:t>Labels:</a:t>
            </a:r>
            <a:r>
              <a:rPr lang="en-US" sz="2400" dirty="0"/>
              <a:t> This area contains the fields that determine the arrangement of data shown in the columns of the pivot table.</a:t>
            </a:r>
          </a:p>
          <a:p>
            <a:r>
              <a:rPr lang="en-US" sz="2400" b="1" dirty="0"/>
              <a:t>Row Labels:</a:t>
            </a:r>
            <a:r>
              <a:rPr lang="en-US" sz="2400" dirty="0"/>
              <a:t> This area contains the fields that determine the arrangement of data shown in the rows of the pivot table.</a:t>
            </a:r>
          </a:p>
          <a:p>
            <a:r>
              <a:rPr lang="en-US" sz="2400" b="1" dirty="0"/>
              <a:t>Values:</a:t>
            </a:r>
            <a:r>
              <a:rPr lang="en-US" sz="2400" dirty="0"/>
              <a:t> This area contains the fields that determine which data are presented in the cells of the pivot table — they are the values that are summarized in its last column </a:t>
            </a:r>
            <a:r>
              <a:rPr lang="en-US" sz="2400" dirty="0" smtClean="0"/>
              <a:t>(summed </a:t>
            </a:r>
            <a:r>
              <a:rPr lang="en-US" sz="2400" dirty="0"/>
              <a:t>by default</a:t>
            </a:r>
            <a:r>
              <a:rPr lang="en-US" sz="2400" dirty="0" smtClean="0"/>
              <a:t>).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Report </a:t>
            </a:r>
            <a:r>
              <a:rPr lang="en-US" sz="2400" b="1" dirty="0"/>
              <a:t>Filter:</a:t>
            </a:r>
            <a:r>
              <a:rPr lang="en-US" sz="2400" dirty="0"/>
              <a:t> This area contains the fields that </a:t>
            </a:r>
            <a:r>
              <a:rPr lang="en-US" sz="2400" dirty="0" smtClean="0"/>
              <a:t>act </a:t>
            </a:r>
            <a:r>
              <a:rPr lang="en-US" sz="2400" dirty="0"/>
              <a:t>as the filters for the report. So, for example, if you designate the Year Field from a table as a Report Filter, you can display data summaries in the pivot table for individual years or for all years represented in the table.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354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715</Words>
  <Application>Microsoft Office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Pivot Tables</vt:lpstr>
      <vt:lpstr>Why?</vt:lpstr>
      <vt:lpstr>Can…</vt:lpstr>
      <vt:lpstr>To start</vt:lpstr>
      <vt:lpstr>Steps </vt:lpstr>
      <vt:lpstr>Steps</vt:lpstr>
      <vt:lpstr>PowerPoint Presentation</vt:lpstr>
      <vt:lpstr>PowerPoint Presentation</vt:lpstr>
      <vt:lpstr>PowerPoint Presentation</vt:lpstr>
      <vt:lpstr>Dragging</vt:lpstr>
      <vt:lpstr>Value field settings </vt:lpstr>
      <vt:lpstr>Subcategories </vt:lpstr>
      <vt:lpstr>Pivoting </vt:lpstr>
      <vt:lpstr>Filters</vt:lpstr>
      <vt:lpstr>Filters</vt:lpstr>
      <vt:lpstr>Filters</vt:lpstr>
      <vt:lpstr>Pivot chart</vt:lpstr>
      <vt:lpstr>HW</vt:lpstr>
      <vt:lpstr>Resources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Pivot Tables</dc:title>
  <dc:creator>Eva</dc:creator>
  <cp:lastModifiedBy>Eva</cp:lastModifiedBy>
  <cp:revision>17</cp:revision>
  <dcterms:created xsi:type="dcterms:W3CDTF">2014-07-22T00:47:23Z</dcterms:created>
  <dcterms:modified xsi:type="dcterms:W3CDTF">2014-07-22T05:18:31Z</dcterms:modified>
</cp:coreProperties>
</file>